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6" r:id="rId11"/>
    <p:sldId id="267" r:id="rId12"/>
    <p:sldId id="268" r:id="rId13"/>
    <p:sldId id="275" r:id="rId14"/>
    <p:sldId id="263" r:id="rId15"/>
    <p:sldId id="264" r:id="rId16"/>
    <p:sldId id="272" r:id="rId17"/>
    <p:sldId id="274" r:id="rId18"/>
    <p:sldId id="273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89590"/>
          </a:xfrm>
        </p:spPr>
        <p:txBody>
          <a:bodyPr>
            <a:normAutofit/>
          </a:bodyPr>
          <a:lstStyle/>
          <a:p>
            <a:r>
              <a:rPr lang="ru-RU" dirty="0" smtClean="0"/>
              <a:t>«Богатство русского языка»</a:t>
            </a:r>
          </a:p>
          <a:p>
            <a:r>
              <a:rPr lang="ru-RU" dirty="0" smtClean="0"/>
              <a:t>Презентацию выполнили учащиеся 8 класса: Калинина Мария, Сорокин Константин, </a:t>
            </a:r>
            <a:r>
              <a:rPr lang="ru-RU" dirty="0" err="1" smtClean="0"/>
              <a:t>Веденина</a:t>
            </a:r>
            <a:r>
              <a:rPr lang="ru-RU" dirty="0" smtClean="0"/>
              <a:t> Полина</a:t>
            </a:r>
          </a:p>
          <a:p>
            <a:r>
              <a:rPr lang="ru-RU" dirty="0" err="1" smtClean="0"/>
              <a:t>Руководитель:Ставропольцева</a:t>
            </a:r>
            <a:r>
              <a:rPr lang="ru-RU" dirty="0" smtClean="0"/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Писатели и поэты о русском языке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 Русские писатели, мастера слова, те, кто оценивает не только смысл слов, но и  его звучание, его выразительные возможности, восхищались русским языком, отмечали разные стороны, особенности, своеобразие. Так Н. В. Гоголь с восторгом писал о том, что в русском языке « все тоны и оттенки, все переходы звуков от самых твёрдых до самых нежных и мягких; он беспределен и может,  живой, как жизнь, обогащаться ежеминутно…» .Как бы продолжая слова Н. В. Гоголя, критик В. Г. Белинский отмечал: « Русский язык чрезвычайно богат, гибок и живописен…».</a:t>
            </a:r>
          </a:p>
        </p:txBody>
      </p:sp>
    </p:spTree>
    <p:extLst>
      <p:ext uri="{BB962C8B-B14F-4D97-AF65-F5344CB8AC3E}">
        <p14:creationId xmlns:p14="http://schemas.microsoft.com/office/powerpoint/2010/main" val="16341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707" y="116632"/>
            <a:ext cx="6598093" cy="6192728"/>
          </a:xfrm>
        </p:spPr>
        <p:txBody>
          <a:bodyPr>
            <a:noAutofit/>
          </a:bodyPr>
          <a:lstStyle/>
          <a:p>
            <a:r>
              <a:rPr lang="ru-RU" sz="2100" dirty="0"/>
              <a:t>Русский язык в умелых руках и опытных устах красив, певуч, выразителен, гибок, послушен, ловок и вместителен. </a:t>
            </a:r>
            <a:endParaRPr lang="ru-RU" sz="2100" dirty="0" smtClean="0"/>
          </a:p>
          <a:p>
            <a:pPr marL="137160" indent="0">
              <a:buNone/>
            </a:pPr>
            <a:r>
              <a:rPr lang="ru-RU" sz="2100" dirty="0" smtClean="0"/>
              <a:t>                                                           </a:t>
            </a:r>
            <a:r>
              <a:rPr lang="ru-RU" sz="2100" dirty="0" err="1" smtClean="0"/>
              <a:t>А.И.Куприн</a:t>
            </a:r>
            <a:endParaRPr lang="ru-RU" sz="2100" dirty="0" smtClean="0"/>
          </a:p>
          <a:p>
            <a:pPr marL="137160" indent="0">
              <a:buNone/>
            </a:pPr>
            <a:endParaRPr lang="ru-RU" sz="2100" dirty="0"/>
          </a:p>
          <a:p>
            <a:r>
              <a:rPr lang="ru-RU" sz="2100" dirty="0" smtClean="0"/>
              <a:t>Русский </a:t>
            </a:r>
            <a:r>
              <a:rPr lang="ru-RU" sz="2100" dirty="0"/>
              <a:t>язык! Тысячелетия создавал народ это гибкое, пышное</a:t>
            </a:r>
            <a:r>
              <a:rPr lang="ru-RU" sz="2100" dirty="0" smtClean="0"/>
              <a:t>, неисчерпаемо </a:t>
            </a:r>
            <a:r>
              <a:rPr lang="ru-RU" sz="2100" dirty="0"/>
              <a:t>богатое, умное поэтическое… орудие своей социальной жизни, своей мысли, своих чувств, своих надежд, своего гнева, своего великого будущего…Дивной вязью плел народ невидимую сеть русского языка: яркого, как радуга вслед весеннему дождю, меткого, как стрелы, задушевного, как песня над колыбелью</a:t>
            </a:r>
            <a:r>
              <a:rPr lang="ru-RU" sz="2100" dirty="0" smtClean="0"/>
              <a:t>, певучего</a:t>
            </a:r>
            <a:r>
              <a:rPr lang="ru-RU" sz="2100" dirty="0"/>
              <a:t>… Дремучий мир, на который он накинул волшебную сеть слова, покорился ему, как обузданный конь.</a:t>
            </a:r>
          </a:p>
          <a:p>
            <a:pPr marL="137160" indent="0">
              <a:buNone/>
            </a:pPr>
            <a:r>
              <a:rPr lang="ru-RU" sz="2100" dirty="0" smtClean="0"/>
              <a:t>                                                            А.Н</a:t>
            </a:r>
            <a:r>
              <a:rPr lang="ru-RU" sz="2100" dirty="0"/>
              <a:t>. </a:t>
            </a:r>
            <a:r>
              <a:rPr lang="ru-RU" sz="2100" dirty="0" smtClean="0"/>
              <a:t>Толстой</a:t>
            </a:r>
            <a:endParaRPr lang="ru-RU" sz="2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045566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60648"/>
            <a:ext cx="5987008" cy="61926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Нет таких звуков, красок, образов и мыслей — сложных и простых, — для которых не нашлось бы в нашем языке точного выражения.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 К.Г</a:t>
            </a:r>
            <a:r>
              <a:rPr lang="ru-RU" dirty="0"/>
              <a:t>. Паустовский</a:t>
            </a:r>
          </a:p>
          <a:p>
            <a:r>
              <a:rPr lang="ru-RU" dirty="0" smtClean="0"/>
              <a:t>Прекрасный </a:t>
            </a:r>
            <a:r>
              <a:rPr lang="ru-RU" dirty="0"/>
              <a:t>наш язык под пером писателей неучёных и неискусных быстро клонится к падению. Слова искажаются. Грамматика колеблется. Орфография, сия геральдика языка, изменяется по произволу всех и каждого.</a:t>
            </a:r>
          </a:p>
          <a:p>
            <a:pPr marL="137160" indent="0">
              <a:buNone/>
            </a:pPr>
            <a:r>
              <a:rPr lang="ru-RU" dirty="0" smtClean="0"/>
              <a:t>                                </a:t>
            </a:r>
            <a:r>
              <a:rPr lang="ru-RU" dirty="0"/>
              <a:t>А.С. Пушкин</a:t>
            </a:r>
          </a:p>
          <a:p>
            <a:pPr marL="137160" indent="0">
              <a:buNone/>
            </a:pPr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6" y="2996952"/>
            <a:ext cx="191773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196619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332656"/>
            <a:ext cx="6131024" cy="6192688"/>
          </a:xfrm>
        </p:spPr>
        <p:txBody>
          <a:bodyPr>
            <a:normAutofit fontScale="92500"/>
          </a:bodyPr>
          <a:lstStyle/>
          <a:p>
            <a:r>
              <a:rPr lang="ru-RU" dirty="0"/>
              <a:t>Во дни сомнений, во дни тягостных раздумий о судьбах моей родины, — ты один мне поддержка и опора, о великий, могучий, правдивый и свободный русский язык! Не будь тебя — как не впасть в отчаяние при виде всего, что совершается дома? Но нельзя верить, чтобы такой язык не был дан великому народу!</a:t>
            </a:r>
          </a:p>
          <a:p>
            <a:pPr marL="137160" indent="0">
              <a:buNone/>
            </a:pPr>
            <a:r>
              <a:rPr lang="ru-RU" dirty="0"/>
              <a:t>                              </a:t>
            </a:r>
            <a:r>
              <a:rPr lang="ru-RU" dirty="0" smtClean="0"/>
              <a:t>       </a:t>
            </a:r>
            <a:r>
              <a:rPr lang="ru-RU" dirty="0"/>
              <a:t>И.С. Тургенев</a:t>
            </a:r>
          </a:p>
          <a:p>
            <a:r>
              <a:rPr lang="ru-RU" dirty="0"/>
              <a:t>Русский язык неисчерпаемо богат, и все обогащается с быстротой поражающей.</a:t>
            </a:r>
          </a:p>
          <a:p>
            <a:pPr marL="137160" indent="0">
              <a:buNone/>
            </a:pPr>
            <a:r>
              <a:rPr lang="ru-RU" dirty="0"/>
              <a:t>                           </a:t>
            </a:r>
            <a:r>
              <a:rPr lang="ru-RU" dirty="0" smtClean="0"/>
              <a:t>            </a:t>
            </a:r>
            <a:r>
              <a:rPr lang="ru-RU" dirty="0"/>
              <a:t>Максим Горький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1905000" cy="2257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0" y="476672"/>
            <a:ext cx="1924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2302064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о русском языке.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русском языке есть всего 74 слова, начинающихся с буквы Й. Но большинство из нас помнит лишь йод, </a:t>
            </a:r>
            <a:r>
              <a:rPr lang="ru-RU" dirty="0" smtClean="0"/>
              <a:t>йогурт, йога </a:t>
            </a:r>
            <a:r>
              <a:rPr lang="ru-RU" dirty="0"/>
              <a:t>и Йошкар-Олу.</a:t>
            </a:r>
          </a:p>
          <a:p>
            <a:r>
              <a:rPr lang="ru-RU" dirty="0"/>
              <a:t>В русском языке есть слова на Ы. Это названия российских городов и рек: </a:t>
            </a:r>
            <a:r>
              <a:rPr lang="ru-RU" dirty="0" err="1"/>
              <a:t>Ыгыатта</a:t>
            </a:r>
            <a:r>
              <a:rPr lang="ru-RU" dirty="0"/>
              <a:t>, </a:t>
            </a:r>
            <a:r>
              <a:rPr lang="ru-RU" dirty="0" err="1"/>
              <a:t>Ыллымах</a:t>
            </a:r>
            <a:r>
              <a:rPr lang="ru-RU" dirty="0"/>
              <a:t>, </a:t>
            </a:r>
            <a:r>
              <a:rPr lang="ru-RU" dirty="0" err="1"/>
              <a:t>Ынахсыт</a:t>
            </a:r>
            <a:r>
              <a:rPr lang="ru-RU" dirty="0"/>
              <a:t>, </a:t>
            </a:r>
            <a:r>
              <a:rPr lang="ru-RU" dirty="0" err="1"/>
              <a:t>Ыныкчанский</a:t>
            </a:r>
            <a:r>
              <a:rPr lang="ru-RU" dirty="0"/>
              <a:t>, </a:t>
            </a:r>
            <a:r>
              <a:rPr lang="ru-RU" dirty="0" err="1"/>
              <a:t>Ытык-кюёль</a:t>
            </a:r>
            <a:r>
              <a:rPr lang="ru-RU" dirty="0" smtClean="0"/>
              <a:t>.</a:t>
            </a:r>
          </a:p>
          <a:p>
            <a:r>
              <a:rPr lang="ru-RU" dirty="0"/>
              <a:t>Единственное односложное прилагательное в русском языке — это злой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Слово </a:t>
            </a:r>
            <a:r>
              <a:rPr lang="ru-RU" i="1" dirty="0"/>
              <a:t>соответственно</a:t>
            </a:r>
            <a:r>
              <a:rPr lang="ru-RU" dirty="0"/>
              <a:t> является самым длинным предлогом. Оно состоит из 14 букв. Самая длинная частица </a:t>
            </a:r>
            <a:r>
              <a:rPr lang="ru-RU" i="1" dirty="0"/>
              <a:t>исключительно </a:t>
            </a:r>
            <a:r>
              <a:rPr lang="ru-RU" dirty="0"/>
              <a:t>— на букву короче.</a:t>
            </a:r>
          </a:p>
        </p:txBody>
      </p:sp>
    </p:spTree>
    <p:extLst>
      <p:ext uri="{BB962C8B-B14F-4D97-AF65-F5344CB8AC3E}">
        <p14:creationId xmlns:p14="http://schemas.microsoft.com/office/powerpoint/2010/main" val="21698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русском языке есть так называемые недостаточные глаголы. Иногда у глагола нет какой-либо формы, и это обусловлено законами благозвучия. Например: победить. Он победит, ты победишь, я... </a:t>
            </a:r>
            <a:r>
              <a:rPr lang="ru-RU" dirty="0" err="1"/>
              <a:t>победю</a:t>
            </a:r>
            <a:r>
              <a:rPr lang="ru-RU" dirty="0"/>
              <a:t>? </a:t>
            </a:r>
            <a:r>
              <a:rPr lang="ru-RU" dirty="0" err="1"/>
              <a:t>побежу</a:t>
            </a:r>
            <a:r>
              <a:rPr lang="ru-RU" dirty="0"/>
              <a:t>? </a:t>
            </a:r>
            <a:r>
              <a:rPr lang="ru-RU" dirty="0" err="1"/>
              <a:t>побежду</a:t>
            </a:r>
            <a:r>
              <a:rPr lang="ru-RU" dirty="0"/>
              <a:t>? Филологи предлагают использовать заменяющие конструкции «я одержу победу» или «стану победителем». Поскольку форма 1-го лица единственного числа отсутствует, глагол является «недостаточным</a:t>
            </a:r>
            <a:r>
              <a:rPr lang="ru-RU" dirty="0" smtClean="0"/>
              <a:t>».</a:t>
            </a:r>
          </a:p>
          <a:p>
            <a:r>
              <a:rPr lang="ru-RU" dirty="0"/>
              <a:t>В школе изучают шесть падежей русского языка, однако различные нюансы словообразования позволяют сказать, что в русском языке как минимум десять падежей. </a:t>
            </a:r>
            <a:r>
              <a:rPr lang="ru-RU" dirty="0" smtClean="0"/>
              <a:t>Например, во </a:t>
            </a:r>
            <a:r>
              <a:rPr lang="ru-RU" dirty="0"/>
              <a:t>фразе «Чего тебе надобно, старче?» последнее слово — это звательный падеж слова «старик». «Кусочек сахару», «головка чесноку» — это примеры употребления слов в количественно-отделительном, или втором родительном падеже. У ряда слов есть две формы предложного падежа, например, «о шкафе» и «в шкафу» — для второго случая говорят о местном падеже. Также у некоторых слов может образовываться исходный падеж, когда речь идёт о месте начала движения — например, «вышел из лесу».</a:t>
            </a:r>
          </a:p>
        </p:txBody>
      </p:sp>
    </p:spTree>
    <p:extLst>
      <p:ext uri="{BB962C8B-B14F-4D97-AF65-F5344CB8AC3E}">
        <p14:creationId xmlns:p14="http://schemas.microsoft.com/office/powerpoint/2010/main" val="38270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букве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Памятник букве "Ё" был установлен в Ульяновске в 2005 году. Седьмую букву русского алфавита ввел в обиход уроженец края Николай Карамзин. Памятник сделан из красного гранита. В камне выбита увеличенная копия той самой буквы "Ё", которая впервые появилась в журнале "Аониды" в 1797 году.  </a:t>
            </a:r>
          </a:p>
          <a:p>
            <a:r>
              <a:rPr lang="ru-RU" dirty="0"/>
              <a:t>В Вологде в 2012 году установили памятник букве "О". Идею предложили студенты Вологодского института бизнеса — по их задумке памятник должен увековечить не столько саму букву, сколько вологодский говор, который имеет ряд характерных фонетических особенностей. </a:t>
            </a:r>
          </a:p>
          <a:p>
            <a:r>
              <a:rPr lang="ru-RU" dirty="0"/>
              <a:t>Памятники буквам есть и в других городах России: в Перми — "П", в Новосибирске — "А", в Новоуральске — "Н".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5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92696"/>
            <a:ext cx="4416491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285638" cy="2952328"/>
          </a:xfrm>
        </p:spPr>
      </p:pic>
    </p:spTree>
    <p:extLst>
      <p:ext uri="{BB962C8B-B14F-4D97-AF65-F5344CB8AC3E}">
        <p14:creationId xmlns:p14="http://schemas.microsoft.com/office/powerpoint/2010/main" val="5922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" y="1600200"/>
            <a:ext cx="302804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146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Родная речь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6165304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dirty="0"/>
              <a:t>Из вечной бронзы выкован</a:t>
            </a:r>
          </a:p>
          <a:p>
            <a:pPr marL="137160" indent="0" algn="ctr">
              <a:buNone/>
            </a:pPr>
            <a:r>
              <a:rPr lang="ru-RU" dirty="0" smtClean="0"/>
              <a:t>извечный </a:t>
            </a:r>
            <a:r>
              <a:rPr lang="ru-RU" dirty="0"/>
              <a:t>русский выговор,</a:t>
            </a:r>
          </a:p>
          <a:p>
            <a:pPr marL="137160" indent="0" algn="ctr">
              <a:buNone/>
            </a:pPr>
            <a:r>
              <a:rPr lang="ru-RU" dirty="0" smtClean="0"/>
              <a:t>чеканное</a:t>
            </a:r>
            <a:r>
              <a:rPr lang="ru-RU" dirty="0"/>
              <a:t>, глубокое</a:t>
            </a:r>
          </a:p>
          <a:p>
            <a:pPr marL="137160" indent="0" algn="ctr">
              <a:buNone/>
            </a:pPr>
            <a:r>
              <a:rPr lang="ru-RU" dirty="0" smtClean="0"/>
              <a:t>то </a:t>
            </a:r>
            <a:r>
              <a:rPr lang="ru-RU" dirty="0"/>
              <a:t>аканье, то оканье.</a:t>
            </a:r>
          </a:p>
          <a:p>
            <a:pPr marL="137160" indent="0" algn="ctr">
              <a:buNone/>
            </a:pPr>
            <a:r>
              <a:rPr lang="ru-RU" dirty="0" smtClean="0"/>
              <a:t>Слова </a:t>
            </a:r>
            <a:r>
              <a:rPr lang="ru-RU" dirty="0"/>
              <a:t>в иной пословице</a:t>
            </a:r>
          </a:p>
          <a:p>
            <a:pPr marL="137160" indent="0" algn="ctr">
              <a:buNone/>
            </a:pPr>
            <a:r>
              <a:rPr lang="ru-RU" dirty="0" smtClean="0"/>
              <a:t>поются</a:t>
            </a:r>
            <a:r>
              <a:rPr lang="ru-RU" dirty="0"/>
              <a:t>, а не молвятся.</a:t>
            </a:r>
          </a:p>
          <a:p>
            <a:pPr marL="137160" indent="0" algn="ctr">
              <a:buNone/>
            </a:pPr>
            <a:r>
              <a:rPr lang="ru-RU" dirty="0" smtClean="0"/>
              <a:t>Слова </a:t>
            </a:r>
            <a:r>
              <a:rPr lang="ru-RU" dirty="0"/>
              <a:t>звенят звоночками,</a:t>
            </a:r>
          </a:p>
          <a:p>
            <a:pPr marL="137160" indent="0" algn="ctr">
              <a:buNone/>
            </a:pPr>
            <a:r>
              <a:rPr lang="ru-RU" dirty="0" smtClean="0"/>
              <a:t>то </a:t>
            </a:r>
            <a:r>
              <a:rPr lang="ru-RU" dirty="0"/>
              <a:t>– </a:t>
            </a:r>
            <a:r>
              <a:rPr lang="ru-RU" dirty="0" err="1"/>
              <a:t>ёчками</a:t>
            </a:r>
            <a:r>
              <a:rPr lang="ru-RU" dirty="0"/>
              <a:t>, то – очками.</a:t>
            </a:r>
          </a:p>
          <a:p>
            <a:pPr marL="137160" indent="0" algn="ctr">
              <a:buNone/>
            </a:pPr>
            <a:r>
              <a:rPr lang="ru-RU" dirty="0" smtClean="0"/>
              <a:t>Вот </a:t>
            </a:r>
            <a:r>
              <a:rPr lang="ru-RU" dirty="0"/>
              <a:t>палочка. И палица:</a:t>
            </a:r>
          </a:p>
          <a:p>
            <a:pPr marL="137160" indent="0" algn="ctr">
              <a:buNone/>
            </a:pPr>
            <a:r>
              <a:rPr lang="ru-RU" dirty="0" smtClean="0"/>
              <a:t>Ударит </a:t>
            </a:r>
            <a:r>
              <a:rPr lang="ru-RU" dirty="0"/>
              <a:t>– слон повалится.</a:t>
            </a:r>
          </a:p>
          <a:p>
            <a:pPr marL="137160" indent="0" algn="ctr">
              <a:buNone/>
            </a:pPr>
            <a:r>
              <a:rPr lang="ru-RU" dirty="0" smtClean="0"/>
              <a:t>Вот </a:t>
            </a:r>
            <a:r>
              <a:rPr lang="ru-RU" dirty="0"/>
              <a:t>скрипка. Или скрипица:</a:t>
            </a:r>
          </a:p>
          <a:p>
            <a:pPr marL="137160" indent="0" algn="ctr">
              <a:buNone/>
            </a:pPr>
            <a:r>
              <a:rPr lang="ru-RU" dirty="0" smtClean="0"/>
              <a:t>играет </a:t>
            </a:r>
            <a:r>
              <a:rPr lang="ru-RU" dirty="0"/>
              <a:t>– слёзы сыплются.</a:t>
            </a:r>
          </a:p>
          <a:p>
            <a:pPr marL="137160" indent="0" algn="ctr">
              <a:buNone/>
            </a:pPr>
            <a:r>
              <a:rPr lang="ru-RU" dirty="0" smtClean="0"/>
              <a:t>А </a:t>
            </a:r>
            <a:r>
              <a:rPr lang="ru-RU" dirty="0"/>
              <a:t>речек звоны светлые!</a:t>
            </a:r>
          </a:p>
          <a:p>
            <a:pPr marL="137160" indent="0" algn="ctr">
              <a:buNone/>
            </a:pPr>
            <a:r>
              <a:rPr lang="ru-RU" dirty="0" smtClean="0"/>
              <a:t>Люблю </a:t>
            </a:r>
            <a:r>
              <a:rPr lang="ru-RU" dirty="0"/>
              <a:t>за ними следовать:</a:t>
            </a:r>
          </a:p>
          <a:p>
            <a:pPr marL="137160" indent="0" algn="ctr">
              <a:buNone/>
            </a:pPr>
            <a:r>
              <a:rPr lang="ru-RU" dirty="0" smtClean="0"/>
              <a:t>то </a:t>
            </a:r>
            <a:r>
              <a:rPr lang="ru-RU" dirty="0"/>
              <a:t>сетовать над </a:t>
            </a:r>
            <a:r>
              <a:rPr lang="ru-RU" dirty="0" err="1"/>
              <a:t>Сетунью</a:t>
            </a:r>
            <a:r>
              <a:rPr lang="ru-RU" dirty="0"/>
              <a:t>,</a:t>
            </a:r>
          </a:p>
          <a:p>
            <a:pPr marL="137160" indent="0" algn="ctr">
              <a:buNone/>
            </a:pPr>
            <a:r>
              <a:rPr lang="ru-RU" dirty="0" smtClean="0"/>
              <a:t>то </a:t>
            </a:r>
            <a:r>
              <a:rPr lang="ru-RU" dirty="0"/>
              <a:t>с </a:t>
            </a:r>
            <a:r>
              <a:rPr lang="ru-RU" dirty="0" err="1"/>
              <a:t>Беседью</a:t>
            </a:r>
            <a:r>
              <a:rPr lang="ru-RU" dirty="0"/>
              <a:t> беседовать.</a:t>
            </a:r>
          </a:p>
          <a:p>
            <a:pPr marL="137160" indent="0" algn="ctr">
              <a:buNone/>
            </a:pPr>
            <a:r>
              <a:rPr lang="ru-RU" dirty="0" smtClean="0"/>
              <a:t>Певучими </a:t>
            </a:r>
            <a:r>
              <a:rPr lang="ru-RU" dirty="0"/>
              <a:t>– над ёлками –</a:t>
            </a:r>
          </a:p>
          <a:p>
            <a:pPr marL="137160" indent="0" algn="ctr">
              <a:buNone/>
            </a:pPr>
            <a:r>
              <a:rPr lang="ru-RU" dirty="0" err="1" smtClean="0"/>
              <a:t>соловьими</a:t>
            </a:r>
            <a:r>
              <a:rPr lang="ru-RU" dirty="0" smtClean="0"/>
              <a:t> </a:t>
            </a:r>
            <a:r>
              <a:rPr lang="ru-RU" dirty="0" err="1"/>
              <a:t>прищёлками</a:t>
            </a:r>
            <a:r>
              <a:rPr lang="ru-RU" dirty="0"/>
              <a:t>,</a:t>
            </a:r>
          </a:p>
          <a:p>
            <a:pPr marL="137160" indent="0" algn="ctr">
              <a:buNone/>
            </a:pPr>
            <a:r>
              <a:rPr lang="ru-RU" dirty="0" smtClean="0"/>
              <a:t>родная </a:t>
            </a:r>
            <a:r>
              <a:rPr lang="ru-RU" dirty="0"/>
              <a:t>речь, позванивай</a:t>
            </a:r>
          </a:p>
          <a:p>
            <a:pPr marL="137160" indent="0" algn="ctr">
              <a:buNone/>
            </a:pPr>
            <a:r>
              <a:rPr lang="ru-RU" dirty="0" smtClean="0"/>
              <a:t>из </a:t>
            </a:r>
            <a:r>
              <a:rPr lang="ru-RU" dirty="0"/>
              <a:t>каждого названия!</a:t>
            </a:r>
          </a:p>
          <a:p>
            <a:pPr marL="137160" indent="0" algn="ctr">
              <a:buNone/>
            </a:pPr>
            <a:r>
              <a:rPr lang="ru-RU" dirty="0" smtClean="0"/>
              <a:t>Тобой</a:t>
            </a:r>
            <a:r>
              <a:rPr lang="ru-RU" dirty="0"/>
              <a:t>, как речкой Речицей,</a:t>
            </a:r>
          </a:p>
          <a:p>
            <a:pPr marL="137160" indent="0" algn="ctr">
              <a:buNone/>
            </a:pPr>
            <a:r>
              <a:rPr lang="ru-RU" dirty="0" smtClean="0"/>
              <a:t>любая </a:t>
            </a:r>
            <a:r>
              <a:rPr lang="ru-RU" dirty="0"/>
              <a:t>боль излечится,</a:t>
            </a:r>
          </a:p>
          <a:p>
            <a:pPr marL="137160" indent="0" algn="ctr">
              <a:buNone/>
            </a:pPr>
            <a:r>
              <a:rPr lang="ru-RU" dirty="0" smtClean="0"/>
              <a:t>твои </a:t>
            </a:r>
            <a:r>
              <a:rPr lang="ru-RU" dirty="0"/>
              <a:t>слова, пророчица,</a:t>
            </a:r>
          </a:p>
          <a:p>
            <a:pPr marL="137160" indent="0" algn="ctr">
              <a:buNone/>
            </a:pPr>
            <a:r>
              <a:rPr lang="ru-RU" dirty="0" smtClean="0"/>
              <a:t>журчат </a:t>
            </a:r>
            <a:r>
              <a:rPr lang="ru-RU" dirty="0"/>
              <a:t>– и слушать хочется.</a:t>
            </a:r>
          </a:p>
          <a:p>
            <a:pPr marL="13716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7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4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3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4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4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9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3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4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русский язык?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Язык – это не беспорядочный набор букв и слов. Он представляет собой систему. Богатство </a:t>
            </a:r>
            <a:r>
              <a:rPr lang="ru-RU" dirty="0" smtClean="0"/>
              <a:t>языка </a:t>
            </a:r>
            <a:r>
              <a:rPr lang="ru-RU" dirty="0"/>
              <a:t>мы видим на всех его уровнях, начиная со звуков и заканчивая сложными предложениями и целыми текстами.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Русский </a:t>
            </a:r>
            <a:r>
              <a:rPr lang="ru-RU" dirty="0"/>
              <a:t>язык один из самых сложных и богатых языков в мире. Он имеет длительную историю своего развития. Впрочем, как и сама Россия.</a:t>
            </a:r>
          </a:p>
        </p:txBody>
      </p:sp>
    </p:spTree>
    <p:extLst>
      <p:ext uri="{BB962C8B-B14F-4D97-AF65-F5344CB8AC3E}">
        <p14:creationId xmlns:p14="http://schemas.microsoft.com/office/powerpoint/2010/main" val="29797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упоминания о Руси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/>
              <a:t>Первое государство в землях восточных славян получило название «Русь». По имени его столицы – города Киева учёные стали в последствии называть его Киевской Русью, хотя само оно никогда себя так не называло. Просто «Русь» или «Русская земля». </a:t>
            </a:r>
          </a:p>
          <a:p>
            <a:pPr marL="137160" indent="0">
              <a:buNone/>
            </a:pPr>
            <a:r>
              <a:rPr lang="ru-RU" dirty="0"/>
              <a:t>Первые упоминания имени «Русь» относятся к тому же времени, что и сведения об антах, славянах, венедах, т. е. к V – VII вв. Описывая племена, жившие между Днепром и Днестром, греки называют их антами, скифами, сарматами, готские историки – </a:t>
            </a:r>
            <a:r>
              <a:rPr lang="ru-RU" dirty="0" err="1"/>
              <a:t>росоманами</a:t>
            </a:r>
            <a:r>
              <a:rPr lang="ru-RU" dirty="0"/>
              <a:t> (русыми, светлыми людьми), а арабы – Русью. Но совершенно очевидно, что речь шла об одном и том же народе. </a:t>
            </a:r>
          </a:p>
          <a:p>
            <a:pPr marL="137160" indent="0">
              <a:buNone/>
            </a:pPr>
            <a:r>
              <a:rPr lang="ru-RU" dirty="0"/>
              <a:t>Проходят годы, имя «Русь» всё чаще становится собирательным для всех племён, живших на огромных пространствах между Балтикой и Черным морем, окско-волжским междуречьем и польским пограничьем. В IX в. имя «Русь» упоминается в трудах византийских, западных и восточных авторов несколько раз. </a:t>
            </a:r>
          </a:p>
        </p:txBody>
      </p:sp>
    </p:spTree>
    <p:extLst>
      <p:ext uri="{BB962C8B-B14F-4D97-AF65-F5344CB8AC3E}">
        <p14:creationId xmlns:p14="http://schemas.microsoft.com/office/powerpoint/2010/main" val="7901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899592" y="1700808"/>
            <a:ext cx="7488832" cy="374441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Богатство русского языка.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51620" y="2348880"/>
            <a:ext cx="6984776" cy="352839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русский язык!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какой небрежностью и лёгкою свободой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Рассыпал ты повсюду красоту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Сравнить тебя могу лишь с дивною природой,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Где смог ты уловить волшебную черту.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4871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Русский </a:t>
            </a:r>
            <a:r>
              <a:rPr lang="ru-RU" dirty="0"/>
              <a:t>язык – один из богатейших языков мира. Это  язык величия, эмоций, чувств.</a:t>
            </a:r>
          </a:p>
          <a:p>
            <a:pPr marL="137160" indent="0">
              <a:buNone/>
            </a:pPr>
            <a:r>
              <a:rPr lang="ru-RU" dirty="0" smtClean="0"/>
              <a:t>    О </a:t>
            </a:r>
            <a:r>
              <a:rPr lang="ru-RU" dirty="0"/>
              <a:t>богатстве любого языка свидетельствует его словарный запас. Словарь русского литературного языка, складывавшийся на протяжении многих столетий, очень богат и по числу слов, и по разнообразию оттенков их значений, и по тонкостям стилистической окраски. </a:t>
            </a:r>
            <a:r>
              <a:rPr lang="ru-RU" dirty="0" smtClean="0"/>
              <a:t>Известно</a:t>
            </a:r>
            <a:r>
              <a:rPr lang="ru-RU" dirty="0"/>
              <a:t>, что </a:t>
            </a:r>
            <a:r>
              <a:rPr lang="ru-RU" dirty="0" err="1"/>
              <a:t>семнадцатитомный</a:t>
            </a:r>
            <a:r>
              <a:rPr lang="ru-RU" dirty="0"/>
              <a:t> «Словарь современного русского литературного языка» включает 120480 слов. «Словарь живого великорусского языка» В. И. Даля 200000 тысяч. Определить с максимальной точностью количество слов в современном русском языке невозможно, так как он постоянно обновляется и обогащается.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Русский </a:t>
            </a:r>
            <a:r>
              <a:rPr lang="ru-RU" dirty="0"/>
              <a:t>язык имеет огромный лексический запас. Богатство русского языка позволяет не только точно назвать тот или иной предмет, его признаки, различные действия, но и выразить самые разнообразные оттенки значения, показать, как говорящий оценивает предмет речи.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4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340388" cy="41044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91264" cy="1872207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О </a:t>
            </a:r>
            <a:r>
              <a:rPr lang="ru-RU" dirty="0"/>
              <a:t>богатстве языка судят </a:t>
            </a:r>
            <a:r>
              <a:rPr lang="ru-RU" dirty="0" smtClean="0"/>
              <a:t>не только </a:t>
            </a:r>
            <a:r>
              <a:rPr lang="ru-RU" dirty="0"/>
              <a:t>по количеству слов. Русский язык обогащают </a:t>
            </a:r>
            <a:r>
              <a:rPr lang="ru-RU" dirty="0" smtClean="0"/>
              <a:t>многозначные </a:t>
            </a:r>
            <a:r>
              <a:rPr lang="ru-RU" dirty="0"/>
              <a:t>слова, омонимы, антонимы, синонимы. Паронимы, фразеологизмы, а также пласты слов, представляющие историю развития нашего языка, - архаизмы, историзмы, неологизмы.  </a:t>
            </a: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267744" y="1916832"/>
            <a:ext cx="4038600" cy="4497363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…Гаснет устная словесность,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Разговорная краса;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Отступают в неизвестность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Речи русской чудеса.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Сотни слов, родных и метких,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Сникнув, голос потеряв,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Взаперти, как птицы в клетках,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Дремлют в толстых словарях.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 их выпусти оттуда,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быт обыденный верни,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Чтобы речь – людское чудо –</a:t>
            </a:r>
          </a:p>
          <a:p>
            <a:pPr marL="13716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скудела в наши дни.</a:t>
            </a:r>
          </a:p>
        </p:txBody>
      </p:sp>
    </p:spTree>
    <p:extLst>
      <p:ext uri="{BB962C8B-B14F-4D97-AF65-F5344CB8AC3E}">
        <p14:creationId xmlns:p14="http://schemas.microsoft.com/office/powerpoint/2010/main" val="10240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Фразеологические обороты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Фразеологизмы – это крылатые выражения, не имеющие автора. Авторство не имеет никакого значения. Эти «изюминки» прочно вошли в наш язык, и воспринимаются как естественный элемент речи, идущий от народа, из глубины веков. </a:t>
            </a:r>
            <a:r>
              <a:rPr lang="ru-RU" dirty="0" smtClean="0"/>
              <a:t>      Фразеологизмы </a:t>
            </a:r>
            <a:r>
              <a:rPr lang="ru-RU" dirty="0"/>
              <a:t>– это украшение речи.  Образность, которая  легко воспринимается в родной речи, становится камнем преткновения в чужом, иностранном языке. Свою языковую модель мы впитываем с молоком матери.</a:t>
            </a:r>
          </a:p>
        </p:txBody>
      </p:sp>
    </p:spTree>
    <p:extLst>
      <p:ext uri="{BB962C8B-B14F-4D97-AF65-F5344CB8AC3E}">
        <p14:creationId xmlns:p14="http://schemas.microsoft.com/office/powerpoint/2010/main" val="17959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7" y="404813"/>
            <a:ext cx="3744382" cy="28082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81230"/>
            <a:ext cx="3782482" cy="28368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840427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25" y="3429000"/>
            <a:ext cx="5328592" cy="3119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190080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/>
              <a:t> О </a:t>
            </a:r>
            <a:r>
              <a:rPr lang="ru-RU" dirty="0"/>
              <a:t>богатстве речи свидетельствуют также  наличие в языке пословиц и поговорок, которых в русском языке великое множество</a:t>
            </a:r>
            <a:r>
              <a:rPr lang="ru-RU" dirty="0" smtClean="0"/>
              <a:t>. 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Выразительны </a:t>
            </a:r>
            <a:r>
              <a:rPr lang="ru-RU" dirty="0"/>
              <a:t>русские пословицы и </a:t>
            </a:r>
            <a:r>
              <a:rPr lang="ru-RU" dirty="0" smtClean="0"/>
              <a:t>поговорки, их еще называют  сокровищницей </a:t>
            </a:r>
            <a:r>
              <a:rPr lang="ru-RU" dirty="0"/>
              <a:t>мудрости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8501" y="3640065"/>
            <a:ext cx="8075240" cy="26971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Счастье придёт  -  и на печи найдёт.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спеши языком – торопись делом.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Что посеешь – то и пожнёшь.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Язык разум открывает.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многие другие.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1603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Русский язык</vt:lpstr>
      <vt:lpstr>Что такое русский язык?</vt:lpstr>
      <vt:lpstr>Первые упоминания о Руси</vt:lpstr>
      <vt:lpstr>Богатство русского языка.</vt:lpstr>
      <vt:lpstr>Презентация PowerPoint</vt:lpstr>
      <vt:lpstr>Презентация PowerPoint</vt:lpstr>
      <vt:lpstr>Фразеологические обороты</vt:lpstr>
      <vt:lpstr>Презентация PowerPoint</vt:lpstr>
      <vt:lpstr>Пословицы и поговорки</vt:lpstr>
      <vt:lpstr>Писатели и поэты о русском языке</vt:lpstr>
      <vt:lpstr>Презентация PowerPoint</vt:lpstr>
      <vt:lpstr>Презентация PowerPoint</vt:lpstr>
      <vt:lpstr>Презентация PowerPoint</vt:lpstr>
      <vt:lpstr>Интересные факты о русском языке.</vt:lpstr>
      <vt:lpstr>Презентация PowerPoint</vt:lpstr>
      <vt:lpstr>Памятник букве</vt:lpstr>
      <vt:lpstr>Презентация PowerPoint</vt:lpstr>
      <vt:lpstr>Презентация PowerPoint</vt:lpstr>
      <vt:lpstr>Родная речь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Артём Никишин</dc:creator>
  <cp:lastModifiedBy>Артём</cp:lastModifiedBy>
  <cp:revision>19</cp:revision>
  <dcterms:created xsi:type="dcterms:W3CDTF">2019-03-01T10:21:14Z</dcterms:created>
  <dcterms:modified xsi:type="dcterms:W3CDTF">2019-03-03T17:28:41Z</dcterms:modified>
</cp:coreProperties>
</file>